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6"/>
  </p:notesMasterIdLst>
  <p:sldIdLst>
    <p:sldId id="256" r:id="rId2"/>
    <p:sldId id="266" r:id="rId3"/>
    <p:sldId id="267" r:id="rId4"/>
    <p:sldId id="268" r:id="rId5"/>
    <p:sldId id="269" r:id="rId6"/>
    <p:sldId id="270" r:id="rId7"/>
    <p:sldId id="277" r:id="rId8"/>
    <p:sldId id="271" r:id="rId9"/>
    <p:sldId id="272" r:id="rId10"/>
    <p:sldId id="278" r:id="rId11"/>
    <p:sldId id="273" r:id="rId12"/>
    <p:sldId id="274" r:id="rId13"/>
    <p:sldId id="275" r:id="rId14"/>
    <p:sldId id="27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ей Триголос" initials="АТ" lastIdx="1" clrIdx="0">
    <p:extLst>
      <p:ext uri="{19B8F6BF-5375-455C-9EA6-DF929625EA0E}">
        <p15:presenceInfo xmlns:p15="http://schemas.microsoft.com/office/powerpoint/2012/main" userId="7a9e3036f41bf38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3" autoAdjust="0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568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54AD-06B9-424F-A8CC-77F01DFD2CE7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46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97031-8F3D-4FDE-9D80-0A204FA6F9DA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06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1B899-2FA9-4120-8445-7128BEA6EFE5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769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96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EE82-12A7-44FE-A7BD-45EF7602D179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1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55490-8A55-4322-9849-EA5162DB4BC3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397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FD88-7C8E-4F7C-B688-81DC008D74D6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28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66310-1DE2-467D-8CD4-C9AF97EE437D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097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AE938-FFD2-4AFC-8ED1-94F0560401CE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98391-06B4-44B6-B068-32A60A41B763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62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18F75-E69F-4DF1-ADB7-F8F5B742B8D6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60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485E-E4C7-44B6-9B66-DBB27F59F461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4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6FCC8-947E-44A0-8620-46D264B7A4D6}" type="datetime1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05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inancetp.fa.ru/jour/article/view/950/633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60495" y="3060051"/>
            <a:ext cx="12109410" cy="2109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Прогнозирование стоимости акций на российском рынке с использованием машинного обучения и анализа текстовых данных</a:t>
            </a:r>
          </a:p>
        </p:txBody>
      </p:sp>
      <p:sp>
        <p:nvSpPr>
          <p:cNvPr id="6" name="Text 3"/>
          <p:cNvSpPr/>
          <p:nvPr/>
        </p:nvSpPr>
        <p:spPr>
          <a:xfrm>
            <a:off x="9381067" y="6068258"/>
            <a:ext cx="39888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ru-RU" sz="2400" dirty="0"/>
              <a:t>Автор: Алексей Триголос</a:t>
            </a:r>
          </a:p>
          <a:p>
            <a:pPr marL="0" indent="0" algn="r">
              <a:lnSpc>
                <a:spcPts val="2850"/>
              </a:lnSpc>
              <a:buNone/>
            </a:pPr>
            <a:r>
              <a:rPr lang="ru-RU" sz="2400" dirty="0"/>
              <a:t>Руководитель: Руслан Каюмов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908209" y="6589157"/>
            <a:ext cx="13406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Tomorrow Medium" pitchFamily="34" charset="0"/>
                <a:ea typeface="Tomorrow Medium" pitchFamily="34" charset="-122"/>
                <a:cs typeface="Tomorrow Medium" pitchFamily="34" charset="-120"/>
              </a:rPr>
              <a:t>AA</a:t>
            </a:r>
            <a:endParaRPr lang="en-US" sz="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4190703" y="495526"/>
            <a:ext cx="5099880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/>
              <a:t>Текущие результаты</a:t>
            </a:r>
            <a:endParaRPr lang="ru-RU" sz="4400" b="1" dirty="0">
              <a:effectLst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349FE0-40FE-4339-B0A3-8B6DD1D9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7" name="Таблица 8">
            <a:extLst>
              <a:ext uri="{FF2B5EF4-FFF2-40B4-BE49-F238E27FC236}">
                <a16:creationId xmlns:a16="http://schemas.microsoft.com/office/drawing/2014/main" id="{CE512583-DDDB-4D85-985D-FE1C3049EB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861971"/>
              </p:ext>
            </p:extLst>
          </p:nvPr>
        </p:nvGraphicFramePr>
        <p:xfrm>
          <a:off x="649154" y="1715178"/>
          <a:ext cx="13429815" cy="5686255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918545">
                  <a:extLst>
                    <a:ext uri="{9D8B030D-6E8A-4147-A177-3AD203B41FA5}">
                      <a16:colId xmlns:a16="http://schemas.microsoft.com/office/drawing/2014/main" val="3003663929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435432430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2160074616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3121005434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3643222412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1055783014"/>
                    </a:ext>
                  </a:extLst>
                </a:gridCol>
                <a:gridCol w="1918545">
                  <a:extLst>
                    <a:ext uri="{9D8B030D-6E8A-4147-A177-3AD203B41FA5}">
                      <a16:colId xmlns:a16="http://schemas.microsoft.com/office/drawing/2014/main" val="1690957932"/>
                    </a:ext>
                  </a:extLst>
                </a:gridCol>
              </a:tblGrid>
              <a:tr h="699955"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День прогноза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Ridge 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ru-RU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LSTM</a:t>
                      </a:r>
                      <a:endParaRPr lang="ru-RU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947328"/>
                  </a:ext>
                </a:extLst>
              </a:tr>
              <a:tr h="99726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MAPE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RMSE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MAPE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RMSE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MAPE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RMSE</a:t>
                      </a:r>
                      <a:endParaRPr lang="ru-RU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370961"/>
                  </a:ext>
                </a:extLst>
              </a:tr>
              <a:tr h="99726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Первый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26.58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22.85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4534293"/>
                  </a:ext>
                </a:extLst>
              </a:tr>
              <a:tr h="99726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Неделя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74.49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6.19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59.63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580178"/>
                  </a:ext>
                </a:extLst>
              </a:tr>
              <a:tr h="99726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 недели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114.53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82.38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719250"/>
                  </a:ext>
                </a:extLst>
              </a:tr>
              <a:tr h="99726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Месяц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146.07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81.37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2971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5581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4656517" y="649333"/>
            <a:ext cx="5317364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/>
              <a:t>Архитектура сервиса</a:t>
            </a:r>
            <a:endParaRPr lang="ru-RU" sz="4400" b="1" dirty="0">
              <a:effectLst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49A7E94-CE6F-4465-9F3C-92A21DA7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947" y="1509349"/>
            <a:ext cx="6131437" cy="5770764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EF955A-86BE-4E3D-8EA2-EE8E08002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3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6362625" y="140895"/>
            <a:ext cx="1905150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Сервис</a:t>
            </a:r>
          </a:p>
        </p:txBody>
      </p:sp>
      <p:pic>
        <p:nvPicPr>
          <p:cNvPr id="12" name="service">
            <a:hlinkClick r:id="" action="ppaction://media"/>
            <a:extLst>
              <a:ext uri="{FF2B5EF4-FFF2-40B4-BE49-F238E27FC236}">
                <a16:creationId xmlns:a16="http://schemas.microsoft.com/office/drawing/2014/main" id="{C5332287-DDC4-40E7-8264-D5BB02FBE1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100" y="915950"/>
            <a:ext cx="12014200" cy="7172755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5D1CE77-5615-4267-81E8-E6A551BA9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01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5030239" y="1345006"/>
            <a:ext cx="4569921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/>
              <a:t>Дальнейший план</a:t>
            </a:r>
            <a:endParaRPr lang="ru-RU" sz="4400" b="1" dirty="0">
              <a:effectLst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1B9F03A-5FAE-4B92-A309-8108FE8C6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70910" y="3644688"/>
            <a:ext cx="7688580" cy="2188846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Обучение модели на основе новостей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Создание гибридной модели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Анализ и сравнение полученных результатов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Улучшение сервиса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4C44400-D255-4ACC-80DD-78691764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037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3620539" y="3649133"/>
            <a:ext cx="7389321" cy="732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6000" b="1" dirty="0"/>
              <a:t>Спасибо за внимание.</a:t>
            </a:r>
            <a:endParaRPr lang="ru-RU" sz="6000" b="1" dirty="0">
              <a:effectLst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EB185E2-8064-49AA-AAEC-362D19CBC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88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5560223" y="1297682"/>
            <a:ext cx="3509953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Цели и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38093DF-24AA-492B-BA2C-F2652DB24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94921" y="2803823"/>
            <a:ext cx="10033130" cy="3813362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Исследовать подобные работы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Собрать данные по акциям и новостям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Предобработать данные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Обучить модели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Собрать и проанализировать метрики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Проверить улучшение прогнозов с использование новостей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Сделать выводы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F92F86D-98A1-4E77-979B-B575F8883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2835145" y="1271141"/>
            <a:ext cx="8960110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Предыдущий опыт в других работах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38093DF-24AA-492B-BA2C-F2652DB24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1066" y="3132667"/>
            <a:ext cx="11108268" cy="268393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LSTM </a:t>
            </a:r>
            <a:r>
              <a:rPr lang="ru-RU" dirty="0">
                <a:solidFill>
                  <a:schemeClr val="tx1"/>
                </a:solidFill>
              </a:rPr>
              <a:t>часто лучше предсказывает.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[1]</a:t>
            </a:r>
            <a:endParaRPr lang="ru-RU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Удавалось достигнуть точности в 96</a:t>
            </a:r>
            <a:r>
              <a:rPr lang="en-US" dirty="0">
                <a:solidFill>
                  <a:schemeClr val="tx1"/>
                </a:solidFill>
              </a:rPr>
              <a:t>%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Использование новостей помогает улучшать предсказания.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Цены акций могут коррелировать с ценами полезных ископаемых.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Увеличение категорий новостей повышает точность.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9853296-EC35-4374-BBC2-3EC882889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2452E6D-1E5B-4ACE-A8E3-352A1016A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54310" y="7589348"/>
            <a:ext cx="4121780" cy="438150"/>
          </a:xfrm>
        </p:spPr>
        <p:txBody>
          <a:bodyPr/>
          <a:lstStyle/>
          <a:p>
            <a:r>
              <a:rPr lang="en-US" dirty="0">
                <a:hlinkClick r:id="rId2"/>
              </a:rPr>
              <a:t>[1] https://financetp.fa.ru/jour/article/view/950/633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53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0F5F025A-705A-4694-8AA6-2C6789084F5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753856" y="3412422"/>
            <a:ext cx="6216650" cy="2741612"/>
          </a:xfr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6230394" y="1281156"/>
            <a:ext cx="2169612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Данных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04830B-0593-4116-886D-12C3E4A5D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484" y="6154034"/>
            <a:ext cx="5200155" cy="48964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AFLT, HEAD, QIWI, VTBR </a:t>
            </a:r>
            <a:r>
              <a:rPr lang="ru-RU" dirty="0">
                <a:solidFill>
                  <a:schemeClr val="tx1"/>
                </a:solidFill>
              </a:rPr>
              <a:t>и другие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598E6ED-8367-4DC8-BC77-62E95C4A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C02D9D97-E22B-4BBE-B73A-10F16F33AB2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7659894" y="4053651"/>
            <a:ext cx="6216650" cy="1808162"/>
          </a:xfrm>
        </p:spPr>
      </p:pic>
    </p:spTree>
    <p:extLst>
      <p:ext uri="{BB962C8B-B14F-4D97-AF65-F5344CB8AC3E}">
        <p14:creationId xmlns:p14="http://schemas.microsoft.com/office/powerpoint/2010/main" val="301342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4452872" y="202090"/>
            <a:ext cx="5190662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Данные по акциям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CDCD04-B467-4835-BBB4-91AAC30BC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08" y="867372"/>
            <a:ext cx="6282265" cy="325762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42B2DDF-2F27-4877-A2C2-A56FA688E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08" y="4162080"/>
            <a:ext cx="5846554" cy="400196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5F4C4BF-B05B-432E-A8EF-0016D535D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840" y="4162080"/>
            <a:ext cx="6214585" cy="402206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7D8C91F-8E67-4669-B553-0BD2EEDAD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5843" y="867372"/>
            <a:ext cx="6173510" cy="3229159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67EABC0-8B18-4DDA-A22D-CD1D85A8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474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5839726" y="425968"/>
            <a:ext cx="2250272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Новости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FB0753-1D38-48C9-9AFE-69E96C8FC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236"/>
            <a:ext cx="4656561" cy="46832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567024-20F9-4E0D-8DEA-71EBCF9A4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791" y="330886"/>
            <a:ext cx="4366610" cy="47914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CFB8417-982C-44F1-88EA-81855533A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61" y="4127466"/>
            <a:ext cx="6860465" cy="4102134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9FAAACC-FDB7-4B4D-9731-3BD017C7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784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4905606" y="1060473"/>
            <a:ext cx="4819188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ru-RU" sz="4400" b="1" dirty="0">
                <a:effectLst/>
              </a:rPr>
              <a:t>Модели</a:t>
            </a:r>
            <a:r>
              <a:rPr lang="en-US" sz="4400" b="1" dirty="0">
                <a:effectLst/>
              </a:rPr>
              <a:t> </a:t>
            </a:r>
            <a:r>
              <a:rPr lang="ru-RU" sz="4400" b="1" dirty="0">
                <a:effectLst/>
              </a:rPr>
              <a:t>и метрики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04830B-0593-4116-886D-12C3E4A5D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3327" y="2718107"/>
            <a:ext cx="4657067" cy="104496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Ridge 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Random Forest Regression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598E6ED-8367-4DC8-BC77-62E95C4A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3325B36-C43C-4103-AF2A-1CFC109FCE9E}"/>
              </a:ext>
            </a:extLst>
          </p:cNvPr>
          <p:cNvSpPr txBox="1">
            <a:spLocks/>
          </p:cNvSpPr>
          <p:nvPr/>
        </p:nvSpPr>
        <p:spPr>
          <a:xfrm>
            <a:off x="8400008" y="2501723"/>
            <a:ext cx="4355613" cy="1477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8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9728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16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4592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9456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LSTM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Добавить прогнозы с новостными моделями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03428B-94F6-48A8-A178-7635CDBD4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067" y="5267451"/>
            <a:ext cx="4915586" cy="131428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B530320-595E-4818-B146-A9B3F68FF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1727" y="4822032"/>
            <a:ext cx="5632833" cy="220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30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CB8B49F-7846-4BA6-AA99-93A98F0DA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99" y="4429760"/>
            <a:ext cx="6333067" cy="379984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B74A17-3C31-4643-B1F7-050923376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67" y="646306"/>
            <a:ext cx="6553200" cy="39319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C80B1F4-F624-4C37-B0B0-C11ACB383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233" y="3916680"/>
            <a:ext cx="7188200" cy="4312920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1625303" y="183677"/>
            <a:ext cx="4098461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4400" b="1" dirty="0">
                <a:effectLst/>
              </a:rPr>
              <a:t>Ridge Regression</a:t>
            </a:r>
            <a:endParaRPr lang="ru-RU" sz="4400" b="1" dirty="0">
              <a:effectLst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541074-07FC-4E80-86C4-7395C987E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0"/>
            <a:ext cx="7069667" cy="4241801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50F2183-48B4-4054-9B3D-A06453FA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27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039D2B2-2B1E-4E7F-9730-AD9187C40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343400"/>
            <a:ext cx="6477000" cy="38862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E8BD3F-7D7F-48FE-86E9-9EFF9F6ED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45061"/>
            <a:ext cx="6477000" cy="38862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C000B1-F48A-41A0-9365-D1599CC0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745061"/>
            <a:ext cx="6477000" cy="3886200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334EE13-EE4A-4F7F-A339-083CC97E7CD6}"/>
              </a:ext>
            </a:extLst>
          </p:cNvPr>
          <p:cNvSpPr/>
          <p:nvPr/>
        </p:nvSpPr>
        <p:spPr>
          <a:xfrm>
            <a:off x="4190703" y="251400"/>
            <a:ext cx="6248994" cy="665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4400" b="1" dirty="0">
                <a:effectLst/>
              </a:rPr>
              <a:t>Random Forest Regression</a:t>
            </a:r>
            <a:endParaRPr lang="ru-RU" sz="4400" b="1" dirty="0">
              <a:effectLst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711B5D3-668A-467B-885E-07BA56A07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343400"/>
            <a:ext cx="6477000" cy="388620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349FE0-40FE-4339-B0A3-8B6DD1D9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107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3203</TotalTime>
  <Words>216</Words>
  <Application>Microsoft Office PowerPoint</Application>
  <PresentationFormat>Произвольный</PresentationFormat>
  <Paragraphs>83</Paragraphs>
  <Slides>14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Calibri Light</vt:lpstr>
      <vt:lpstr>Calibri</vt:lpstr>
      <vt:lpstr>Arial</vt:lpstr>
      <vt:lpstr>Tomorrow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Алексей Триголос</cp:lastModifiedBy>
  <cp:revision>38</cp:revision>
  <dcterms:created xsi:type="dcterms:W3CDTF">2025-05-02T09:30:01Z</dcterms:created>
  <dcterms:modified xsi:type="dcterms:W3CDTF">2025-05-05T16:23:04Z</dcterms:modified>
</cp:coreProperties>
</file>